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57" r:id="rId2"/>
    <p:sldId id="581" r:id="rId3"/>
    <p:sldId id="586" r:id="rId4"/>
    <p:sldId id="582" r:id="rId5"/>
    <p:sldId id="583" r:id="rId6"/>
    <p:sldId id="584" r:id="rId7"/>
    <p:sldId id="587" r:id="rId8"/>
    <p:sldId id="585" r:id="rId9"/>
    <p:sldId id="588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399"/>
    <a:srgbClr val="279D6D"/>
    <a:srgbClr val="AE1606"/>
    <a:srgbClr val="9994BA"/>
    <a:srgbClr val="673105"/>
    <a:srgbClr val="984807"/>
    <a:srgbClr val="8F77AD"/>
    <a:srgbClr val="DBF5F9"/>
    <a:srgbClr val="F25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15" autoAdjust="0"/>
  </p:normalViewPr>
  <p:slideViewPr>
    <p:cSldViewPr>
      <p:cViewPr>
        <p:scale>
          <a:sx n="130" d="100"/>
          <a:sy n="130" d="100"/>
        </p:scale>
        <p:origin x="-990" y="-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19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2A9E-8426-40F3-B8DE-4E2DA292AF3A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E875D-B8CF-4F45-A87F-55D84EF01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E875D-B8CF-4F45-A87F-55D84EF011A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6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AFD5-36FC-4F25-BCD7-AFE27809DD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8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AFD5-36FC-4F25-BCD7-AFE27809DD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5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6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3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7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7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3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2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2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7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1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62-CC80-469C-A6C3-8C4EFC66AC7E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5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DE62-CC80-469C-A6C3-8C4EFC66AC7E}" type="datetimeFigureOut">
              <a:rPr lang="ru-RU" smtClean="0"/>
              <a:pPr/>
              <a:t>14.03.2026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8931-3C7C-4E67-9977-2712E48C5E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3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>
            <a:off x="4059562" y="-56850"/>
            <a:ext cx="5084437" cy="5143500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519924" y="-42000"/>
            <a:ext cx="5247220" cy="5143500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bg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3210-C42D-4F98-A6C5-8720659EF8D6}" type="slidenum">
              <a:rPr lang="ru-RU" smtClean="0"/>
              <a:t>1</a:t>
            </a:fld>
            <a:endParaRPr lang="ru-RU"/>
          </a:p>
        </p:txBody>
      </p:sp>
      <p:sp>
        <p:nvSpPr>
          <p:cNvPr id="5" name="Полилиния: фигура 24">
            <a:extLst>
              <a:ext uri="{FF2B5EF4-FFF2-40B4-BE49-F238E27FC236}">
                <a16:creationId xmlns:a16="http://schemas.microsoft.com/office/drawing/2014/main" xmlns="" id="{7E22BA43-D6D0-468F-AA73-1A16FE9C9B9C}"/>
              </a:ext>
            </a:extLst>
          </p:cNvPr>
          <p:cNvSpPr/>
          <p:nvPr/>
        </p:nvSpPr>
        <p:spPr>
          <a:xfrm rot="10800000">
            <a:off x="539552" y="4227934"/>
            <a:ext cx="8604447" cy="873565"/>
          </a:xfrm>
          <a:prstGeom prst="flowChartDocument">
            <a:avLst/>
          </a:prstGeom>
          <a:gradFill flip="none" rotWithShape="1">
            <a:gsLst>
              <a:gs pos="0">
                <a:srgbClr val="BBB297">
                  <a:tint val="66000"/>
                  <a:satMod val="160000"/>
                  <a:lumMod val="63000"/>
                </a:srgbClr>
              </a:gs>
              <a:gs pos="50000">
                <a:srgbClr val="BBB297">
                  <a:tint val="44500"/>
                  <a:satMod val="160000"/>
                </a:srgbClr>
              </a:gs>
              <a:gs pos="100000">
                <a:srgbClr val="BBB29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50800" dir="5400000" sx="99000" sy="99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975" defTabSz="892022"/>
            <a:endParaRPr lang="ru-RU" sz="1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851670"/>
            <a:ext cx="80752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1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Оказание бесплатной юридической помощи участникам специальной военной операции, </a:t>
            </a:r>
            <a:br>
              <a:rPr lang="ru-RU" sz="2400" b="1" spc="-1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</a:br>
            <a:r>
              <a:rPr lang="ru-RU" sz="2400" b="1" spc="-1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а также членам их семей</a:t>
            </a:r>
            <a:endParaRPr lang="ru-RU" sz="2400" b="1" spc="-1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358740"/>
            <a:ext cx="592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Первый заместитель министра юстиции Республики Татарстан</a:t>
            </a:r>
          </a:p>
          <a:p>
            <a:pPr algn="r"/>
            <a:r>
              <a:rPr lang="ru-RU" sz="1600" dirty="0" err="1" smtClean="0">
                <a:latin typeface="Arial Narrow" pitchFamily="34" charset="0"/>
                <a:cs typeface="Arial" pitchFamily="34" charset="0"/>
              </a:rPr>
              <a:t>Гомзик</a:t>
            </a:r>
            <a:r>
              <a:rPr lang="ru-RU" sz="1600" dirty="0" smtClean="0">
                <a:latin typeface="Arial Narrow" pitchFamily="34" charset="0"/>
                <a:cs typeface="Arial" pitchFamily="34" charset="0"/>
              </a:rPr>
              <a:t> Илья Александрович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010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24">
            <a:extLst>
              <a:ext uri="{FF2B5EF4-FFF2-40B4-BE49-F238E27FC236}">
                <a16:creationId xmlns:a16="http://schemas.microsoft.com/office/drawing/2014/main" xmlns="" id="{7E22BA43-D6D0-468F-AA73-1A16FE9C9B9C}"/>
              </a:ext>
            </a:extLst>
          </p:cNvPr>
          <p:cNvSpPr/>
          <p:nvPr/>
        </p:nvSpPr>
        <p:spPr>
          <a:xfrm>
            <a:off x="611560" y="-92481"/>
            <a:ext cx="7309110" cy="884504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975" defTabSz="892022"/>
            <a:endParaRPr lang="ru-RU" sz="10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180975" algn="ctr" defTabSz="892022"/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Нормативные правовые акты в сфере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оказания</a:t>
            </a:r>
            <a:b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бесплатной </a:t>
            </a:r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юридической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помощи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330" y="771550"/>
            <a:ext cx="846516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06" y="0"/>
            <a:ext cx="2013946" cy="6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98757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Федеральный закон от 21 ноября 2011 года № 324-ФЗ «О бесплатной юридической помощи в Российской Федерации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»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ru-RU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Закон Республики Татарстан от 2 ноября 2012 года № 73-ЗРТ 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«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Об оказании бесплатной юридической помощи гражданам в Республике Татарстан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»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ru-RU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Приказ Министерства юстиции Российской Федерации от 20 мая 2024 г. № 157 «Об утверждении стандарта оказания бесплатной юридической помощи субъектами, указанными в пункте 4 части 1 и части 2 статьи 15, части 2 статьи 22 Федерального закона от 21.11.2011 № 324-ФЗ «О бесплатной юридической помощи в Российской Федерации», и порядка обеспечения контроля 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за 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соблюдением его требований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»</a:t>
            </a:r>
            <a:endParaRPr lang="ru-RU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2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508" y="1856037"/>
            <a:ext cx="3870594" cy="1333640"/>
          </a:xfrm>
          <a:prstGeom prst="rect">
            <a:avLst/>
          </a:prstGeom>
        </p:spPr>
        <p:txBody>
          <a:bodyPr wrap="square" lIns="40581" tIns="20291" rIns="40581" bIns="20291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 + военнослужащие, участвующие или участвовавшие в СВО</a:t>
            </a:r>
          </a:p>
          <a:p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+ мобилизованные</a:t>
            </a:r>
          </a:p>
          <a:p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+ контрактники</a:t>
            </a:r>
          </a:p>
          <a:p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+ добровольцы </a:t>
            </a:r>
          </a:p>
          <a:p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+ члены их семей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0200" y="1557484"/>
            <a:ext cx="3504250" cy="256422"/>
          </a:xfrm>
          <a:prstGeom prst="rect">
            <a:avLst/>
          </a:prstGeom>
        </p:spPr>
        <p:txBody>
          <a:bodyPr wrap="square" lIns="40581" tIns="20291" rIns="40581" bIns="20291">
            <a:spAutoFit/>
          </a:bodyPr>
          <a:lstStyle/>
          <a:p>
            <a:r>
              <a:rPr lang="ru-RU" sz="1400" b="1" dirty="0" smtClean="0">
                <a:solidFill>
                  <a:srgbClr val="AD95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Расширен перечень </a:t>
            </a:r>
            <a:r>
              <a:rPr lang="ru-RU" sz="1400" b="1" dirty="0">
                <a:solidFill>
                  <a:srgbClr val="AD95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получателей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4425" y="823818"/>
            <a:ext cx="8174961" cy="471865"/>
          </a:xfrm>
          <a:prstGeom prst="rect">
            <a:avLst/>
          </a:prstGeom>
        </p:spPr>
        <p:txBody>
          <a:bodyPr wrap="square" lIns="40581" tIns="20291" rIns="40581" bIns="20291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Закон РТ от 21.07.2023 № 68-ЗРТ «О внесении изменений в статью 12 </a:t>
            </a:r>
            <a:r>
              <a:rPr lang="ru-RU" sz="1400" b="1" dirty="0" smtClean="0">
                <a:latin typeface="Arial Narrow" panose="020B0606020202030204" pitchFamily="34" charset="0"/>
                <a:cs typeface="Arial" pitchFamily="34" charset="0"/>
              </a:rPr>
              <a:t>Закона </a:t>
            </a: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Республики Татарстан </a:t>
            </a:r>
            <a:br>
              <a:rPr lang="ru-RU" sz="1400" b="1" dirty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400" b="1" dirty="0">
                <a:latin typeface="Arial Narrow" panose="020B0606020202030204" pitchFamily="34" charset="0"/>
                <a:cs typeface="Arial" pitchFamily="34" charset="0"/>
              </a:rPr>
              <a:t>«Об оказании бесплатной юридической помощи гражданам в Республике Татарстан»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01395" y="1851670"/>
            <a:ext cx="3708515" cy="1549083"/>
          </a:xfrm>
          <a:prstGeom prst="rect">
            <a:avLst/>
          </a:prstGeom>
        </p:spPr>
        <p:txBody>
          <a:bodyPr wrap="square" lIns="40581" tIns="20291" rIns="40581" bIns="20291">
            <a:spAutoFit/>
          </a:bodyPr>
          <a:lstStyle/>
          <a:p>
            <a:pPr algn="just">
              <a:tabLst>
                <a:tab pos="177800" algn="l"/>
              </a:tabLst>
            </a:pP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+ обеспечение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денежным довольствием военнослужащих и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предоставление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им отдельных выплат</a:t>
            </a:r>
          </a:p>
          <a:p>
            <a:pPr algn="just">
              <a:tabLst>
                <a:tab pos="273050" algn="l"/>
              </a:tabLst>
            </a:pP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+ предоставление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льгот, социальных гарантий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                   и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компенсаций участникам СВО и членам их семей</a:t>
            </a:r>
          </a:p>
          <a:p>
            <a:pPr algn="just">
              <a:tabLst>
                <a:tab pos="450850" algn="l"/>
              </a:tabLst>
            </a:pP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+ признание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гражданина из числа лиц, участвующих в СВО, безвестно отсутствующим или умершим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660" y="1557718"/>
            <a:ext cx="3504250" cy="256422"/>
          </a:xfrm>
          <a:prstGeom prst="rect">
            <a:avLst/>
          </a:prstGeom>
        </p:spPr>
        <p:txBody>
          <a:bodyPr wrap="square" lIns="40581" tIns="20291" rIns="40581" bIns="20291">
            <a:spAutoFit/>
          </a:bodyPr>
          <a:lstStyle/>
          <a:p>
            <a:r>
              <a:rPr lang="ru-RU" sz="1400" b="1" dirty="0" smtClean="0">
                <a:solidFill>
                  <a:srgbClr val="AD95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Расширен перечень </a:t>
            </a:r>
            <a:r>
              <a:rPr lang="ru-RU" sz="1400" b="1" dirty="0">
                <a:solidFill>
                  <a:srgbClr val="AD95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вопросов</a:t>
            </a:r>
          </a:p>
        </p:txBody>
      </p:sp>
      <p:sp>
        <p:nvSpPr>
          <p:cNvPr id="21" name="Овал 20"/>
          <p:cNvSpPr/>
          <p:nvPr/>
        </p:nvSpPr>
        <p:spPr>
          <a:xfrm>
            <a:off x="2239541" y="2626211"/>
            <a:ext cx="2702364" cy="216763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81" tIns="20291" rIns="40581" bIns="20291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36096" y="3496832"/>
            <a:ext cx="2224215" cy="152319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81" tIns="20291" rIns="40581" bIns="20291" rtlCol="0" anchor="ctr"/>
          <a:lstStyle/>
          <a:p>
            <a:pPr algn="ctr"/>
            <a:endParaRPr lang="ru-RU"/>
          </a:p>
        </p:txBody>
      </p:sp>
      <p:sp>
        <p:nvSpPr>
          <p:cNvPr id="26" name="Полилиния: фигура 24">
            <a:extLst>
              <a:ext uri="{FF2B5EF4-FFF2-40B4-BE49-F238E27FC236}">
                <a16:creationId xmlns="" xmlns:a16="http://schemas.microsoft.com/office/drawing/2014/main" id="{7E22BA43-D6D0-468F-AA73-1A16FE9C9B9C}"/>
              </a:ext>
            </a:extLst>
          </p:cNvPr>
          <p:cNvSpPr/>
          <p:nvPr/>
        </p:nvSpPr>
        <p:spPr>
          <a:xfrm>
            <a:off x="-159973" y="-106735"/>
            <a:ext cx="9143999" cy="885600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975" defTabSz="892022"/>
            <a:endParaRPr lang="ru-RU" sz="10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180975" algn="ctr" defTabSz="892022"/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ИЗМЕНЕНИЯ В ЗАКОНОДАТЕЛСЬТВЕ 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08732" y="645618"/>
            <a:ext cx="846516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48" y="0"/>
            <a:ext cx="1806637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6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24">
            <a:extLst>
              <a:ext uri="{FF2B5EF4-FFF2-40B4-BE49-F238E27FC236}">
                <a16:creationId xmlns:a16="http://schemas.microsoft.com/office/drawing/2014/main" xmlns="" id="{7E22BA43-D6D0-468F-AA73-1A16FE9C9B9C}"/>
              </a:ext>
            </a:extLst>
          </p:cNvPr>
          <p:cNvSpPr/>
          <p:nvPr/>
        </p:nvSpPr>
        <p:spPr>
          <a:xfrm>
            <a:off x="611560" y="-92481"/>
            <a:ext cx="7309110" cy="884504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975" defTabSz="892022"/>
            <a:endParaRPr lang="ru-RU" sz="10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180975" algn="ctr" defTabSz="892022"/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Характеристика меры поддержки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330" y="771550"/>
            <a:ext cx="846516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06" y="0"/>
            <a:ext cx="2013946" cy="6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91556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9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Участники 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специальной военной операции, а также члены их семей имеют право 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на 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получение бесплатной юридической помощи по вопросам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:</a:t>
            </a:r>
          </a:p>
          <a:p>
            <a:pPr algn="just"/>
            <a:endParaRPr lang="ru-RU" sz="4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ru-RU" sz="5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обеспечения денежным довольствием военнослужащих 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и 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предоставления им отдельных выплат в соответствии с Федеральным законом 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от 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7 ноября 2011 года № 306-ФЗ 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«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О денежном довольствии военнослужащих 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и 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предоставлении им отдельных выплат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»;</a:t>
            </a:r>
          </a:p>
          <a:p>
            <a:pPr lvl="0" algn="just"/>
            <a:endParaRPr lang="ru-RU" sz="5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предоставления льгот, социальных гарантий и компенсаций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;</a:t>
            </a:r>
          </a:p>
          <a:p>
            <a:pPr lvl="0" algn="just"/>
            <a:endParaRPr lang="ru-RU" sz="5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признания участника специальной военной операции (за исключением членов его семьи), безвестно отсутствующим, умершим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;</a:t>
            </a:r>
          </a:p>
          <a:p>
            <a:pPr lvl="0" algn="just"/>
            <a:endParaRPr lang="ru-RU" sz="5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в иных случаях, указанных в частях 2 и 3 статьи 12 Закона Республики Татарстан 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от 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2 ноября 2012 года № 73-ЗРТ «Об оказании бесплатной юридической помощи гражданам в Республике Татарстан».</a:t>
            </a:r>
          </a:p>
        </p:txBody>
      </p:sp>
    </p:spTree>
    <p:extLst>
      <p:ext uri="{BB962C8B-B14F-4D97-AF65-F5344CB8AC3E}">
        <p14:creationId xmlns:p14="http://schemas.microsoft.com/office/powerpoint/2010/main" val="349458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24">
            <a:extLst>
              <a:ext uri="{FF2B5EF4-FFF2-40B4-BE49-F238E27FC236}">
                <a16:creationId xmlns:a16="http://schemas.microsoft.com/office/drawing/2014/main" xmlns="" id="{7E22BA43-D6D0-468F-AA73-1A16FE9C9B9C}"/>
              </a:ext>
            </a:extLst>
          </p:cNvPr>
          <p:cNvSpPr/>
          <p:nvPr/>
        </p:nvSpPr>
        <p:spPr>
          <a:xfrm>
            <a:off x="611560" y="-92481"/>
            <a:ext cx="7309110" cy="884504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975" defTabSz="892022"/>
            <a:endParaRPr lang="ru-RU" sz="10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180975" algn="ctr" defTabSz="892022"/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Виды бесплатной юридической помощи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330" y="771550"/>
            <a:ext cx="846516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06" y="0"/>
            <a:ext cx="2013946" cy="6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915566"/>
            <a:ext cx="83529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Бесплатная юридическая помощь оказывается в виде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:</a:t>
            </a:r>
          </a:p>
          <a:p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 </a:t>
            </a:r>
            <a:endParaRPr lang="ru-RU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правового консультирования в устной и письменной формах;</a:t>
            </a:r>
          </a:p>
          <a:p>
            <a:pPr lvl="0"/>
            <a:endParaRPr lang="ru-RU" sz="8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составления 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заявлений, жалоб, ходатайств и других документов правового характера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;</a:t>
            </a:r>
          </a:p>
          <a:p>
            <a:pPr lvl="0"/>
            <a:endParaRPr lang="ru-RU" sz="8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представления интересов гражданина в судах, государственных 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и 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муниципальных органах, организациях.</a:t>
            </a:r>
          </a:p>
        </p:txBody>
      </p:sp>
      <p:pic>
        <p:nvPicPr>
          <p:cNvPr id="10" name="Picture 2" descr="C:\Users\Мингалимов И.М\Desktop\Коллегия 2026\БЮП\Фото\23_n2409308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97015"/>
            <a:ext cx="2736305" cy="1539172"/>
          </a:xfrm>
          <a:prstGeom prst="round2DiagRect">
            <a:avLst>
              <a:gd name="adj1" fmla="val 60"/>
              <a:gd name="adj2" fmla="val 3824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Мингалимов И.М\Desktop\архив коллегии\с общ папки\КОЛЛЕГИЯ 2023\раздатка\материалы к раздатке цифра мобилиз бюп нпа коррупц\Мобилизация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4"/>
          <a:stretch/>
        </p:blipFill>
        <p:spPr bwMode="auto">
          <a:xfrm>
            <a:off x="5580112" y="3254930"/>
            <a:ext cx="2251758" cy="1582149"/>
          </a:xfrm>
          <a:prstGeom prst="round2DiagRect">
            <a:avLst>
              <a:gd name="adj1" fmla="val 3004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8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24">
            <a:extLst>
              <a:ext uri="{FF2B5EF4-FFF2-40B4-BE49-F238E27FC236}">
                <a16:creationId xmlns:a16="http://schemas.microsoft.com/office/drawing/2014/main" xmlns="" id="{7E22BA43-D6D0-468F-AA73-1A16FE9C9B9C}"/>
              </a:ext>
            </a:extLst>
          </p:cNvPr>
          <p:cNvSpPr/>
          <p:nvPr/>
        </p:nvSpPr>
        <p:spPr>
          <a:xfrm>
            <a:off x="611560" y="-92481"/>
            <a:ext cx="7309110" cy="884504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975" defTabSz="892022"/>
            <a:endParaRPr lang="ru-RU" sz="10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180975" algn="ctr" defTabSz="892022"/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Как воспользоваться мерой поддержки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? 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330" y="771550"/>
            <a:ext cx="846516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06" y="0"/>
            <a:ext cx="2013946" cy="6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0744" y="909415"/>
            <a:ext cx="386576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Для получения бесплатной юридической помощи необходимо обратиться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:</a:t>
            </a:r>
          </a:p>
          <a:p>
            <a:pPr algn="just"/>
            <a:endParaRPr lang="ru-RU" sz="12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в ГКУ «Государственное юридическое бюро Республики Татарстан», которое располагается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адресу: г. Казань, улица </a:t>
            </a:r>
            <a:r>
              <a:rPr lang="ru-RU" sz="1400" dirty="0" err="1">
                <a:latin typeface="Arial Narrow" panose="020B0606020202030204" pitchFamily="34" charset="0"/>
                <a:cs typeface="Arial" pitchFamily="34" charset="0"/>
              </a:rPr>
              <a:t>Хади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  <a:cs typeface="Arial" pitchFamily="34" charset="0"/>
              </a:rPr>
              <a:t>Такташа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, дом 124,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к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. 2 (телефоны для справок: +7 (843) 598-40-55,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+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7 (843) 598-40-46, +7 (843) 598-40-53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);</a:t>
            </a:r>
          </a:p>
          <a:p>
            <a:pPr marL="171450" lvl="0" indent="-171450" algn="just">
              <a:buFont typeface="Wingdings" pitchFamily="2" charset="2"/>
              <a:buChar char="§"/>
            </a:pPr>
            <a:endParaRPr lang="ru-RU" sz="8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к адвокатам, являющимся участниками государственной системы бесплатной юридической помощи. Список адвокатов, являющихся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участниками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государственной системы бесплатной юридической помощи, их адреса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и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график приема граждан опубликован на сайте Министерства юстиции Республики Татарстан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разделе «Бесплатная юридическая помощь»,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подразделе «Адвокаты» (https://minjust.tatarstan.ru/advokati.htm).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9167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При обращении за оказанием бесплатной юридической помощи при себе необходимо иметь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:</a:t>
            </a:r>
          </a:p>
          <a:p>
            <a:endParaRPr lang="ru-RU" sz="11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паспорт или иной документ, удостоверяющий личность гражданина Российской </a:t>
            </a:r>
            <a:r>
              <a:rPr lang="ru-RU" sz="1400" dirty="0" smtClean="0">
                <a:latin typeface="Arial Narrow" panose="020B0606020202030204" pitchFamily="34" charset="0"/>
                <a:cs typeface="Arial" pitchFamily="34" charset="0"/>
              </a:rPr>
              <a:t>Федерации; </a:t>
            </a:r>
          </a:p>
          <a:p>
            <a:pPr lvl="0"/>
            <a:endParaRPr lang="ru-RU" sz="8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dirty="0">
                <a:latin typeface="Arial Narrow" panose="020B0606020202030204" pitchFamily="34" charset="0"/>
                <a:cs typeface="Arial" pitchFamily="34" charset="0"/>
              </a:rPr>
              <a:t>документы, подтверждающие принадлежность гражданина к категории граждан, имеющих право на получение бесплатной юридической помощи.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916752"/>
            <a:ext cx="0" cy="411893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sx="1000" sy="1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06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71330" y="699542"/>
            <a:ext cx="846516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48" y="0"/>
            <a:ext cx="1806637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лилиния: фигура 24">
            <a:extLst>
              <a:ext uri="{FF2B5EF4-FFF2-40B4-BE49-F238E27FC236}">
                <a16:creationId xmlns="" xmlns:a16="http://schemas.microsoft.com/office/drawing/2014/main" id="{7E22BA43-D6D0-468F-AA73-1A16FE9C9B9C}"/>
              </a:ext>
            </a:extLst>
          </p:cNvPr>
          <p:cNvSpPr/>
          <p:nvPr/>
        </p:nvSpPr>
        <p:spPr>
          <a:xfrm>
            <a:off x="-349890" y="-92546"/>
            <a:ext cx="9143999" cy="885600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975" defTabSz="892022"/>
            <a:endParaRPr lang="ru-RU" sz="10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180975" algn="ctr" defTabSz="892022"/>
            <a:r>
              <a:rPr lang="ru-RU" sz="20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ВЗАИМОДЕЙСТВИЕ С МФЦ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</a14:imgLayer>
                </a14:imgProps>
              </a:ext>
            </a:extLst>
          </a:blip>
          <a:srcRect l="6008" t="741" b="16784"/>
          <a:stretch/>
        </p:blipFill>
        <p:spPr>
          <a:xfrm>
            <a:off x="4415674" y="2283718"/>
            <a:ext cx="4697889" cy="2373392"/>
          </a:xfrm>
          <a:prstGeom prst="rect">
            <a:avLst/>
          </a:prstGeom>
        </p:spPr>
      </p:pic>
      <p:pic>
        <p:nvPicPr>
          <p:cNvPr id="11" name="Picture 2" descr="C:\Users\Мингалимов И.М\Desktop\IMG_6374+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5" y="987574"/>
            <a:ext cx="3205030" cy="213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15674" y="1203598"/>
            <a:ext cx="4608512" cy="369326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285729" indent="-285729">
              <a:buFont typeface="Wingdings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60 офисов </a:t>
            </a: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по Республике Татарстан</a:t>
            </a:r>
            <a:endParaRPr lang="ru-RU" altLang="ru-RU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4011910"/>
            <a:ext cx="5544616" cy="369326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285729" indent="-285729">
              <a:buFont typeface="Wingdings" pitchFamily="2" charset="2"/>
              <a:buChar char="§"/>
            </a:pPr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Удаленный прием граждан через 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МФЦ</a:t>
            </a:r>
            <a:endParaRPr lang="ru-RU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06" y="0"/>
            <a:ext cx="2013946" cy="6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71330" y="771550"/>
            <a:ext cx="846516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: фигура 24">
            <a:extLst>
              <a:ext uri="{FF2B5EF4-FFF2-40B4-BE49-F238E27FC236}">
                <a16:creationId xmlns:a16="http://schemas.microsoft.com/office/drawing/2014/main" xmlns="" id="{7E22BA43-D6D0-468F-AA73-1A16FE9C9B9C}"/>
              </a:ext>
            </a:extLst>
          </p:cNvPr>
          <p:cNvSpPr/>
          <p:nvPr/>
        </p:nvSpPr>
        <p:spPr>
          <a:xfrm>
            <a:off x="356221" y="0"/>
            <a:ext cx="7309110" cy="884504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975" defTabSz="892022"/>
            <a:endParaRPr lang="ru-RU" sz="10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180975" algn="ctr" defTabSz="892022"/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Оказание бесплатной юридической помощи адвокатами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87574"/>
            <a:ext cx="3960440" cy="68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39" y="1779662"/>
            <a:ext cx="405527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573892" y="3363838"/>
            <a:ext cx="742909" cy="336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69201" y="1203598"/>
            <a:ext cx="742909" cy="336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923678"/>
            <a:ext cx="4377135" cy="182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14" y="984128"/>
            <a:ext cx="4221401" cy="7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316801" y="2067694"/>
            <a:ext cx="3399216" cy="13681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01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/>
        </p:nvSpPr>
        <p:spPr>
          <a:xfrm>
            <a:off x="6055305" y="1892785"/>
            <a:ext cx="2269011" cy="381213"/>
          </a:xfrm>
          <a:custGeom>
            <a:avLst/>
            <a:gdLst>
              <a:gd name="connsiteX0" fmla="*/ 0 w 2258687"/>
              <a:gd name="connsiteY0" fmla="*/ 150327 h 1503273"/>
              <a:gd name="connsiteX1" fmla="*/ 150327 w 2258687"/>
              <a:gd name="connsiteY1" fmla="*/ 0 h 1503273"/>
              <a:gd name="connsiteX2" fmla="*/ 2108360 w 2258687"/>
              <a:gd name="connsiteY2" fmla="*/ 0 h 1503273"/>
              <a:gd name="connsiteX3" fmla="*/ 2258687 w 2258687"/>
              <a:gd name="connsiteY3" fmla="*/ 150327 h 1503273"/>
              <a:gd name="connsiteX4" fmla="*/ 2258687 w 2258687"/>
              <a:gd name="connsiteY4" fmla="*/ 1352946 h 1503273"/>
              <a:gd name="connsiteX5" fmla="*/ 2108360 w 2258687"/>
              <a:gd name="connsiteY5" fmla="*/ 1503273 h 1503273"/>
              <a:gd name="connsiteX6" fmla="*/ 150327 w 2258687"/>
              <a:gd name="connsiteY6" fmla="*/ 1503273 h 1503273"/>
              <a:gd name="connsiteX7" fmla="*/ 0 w 2258687"/>
              <a:gd name="connsiteY7" fmla="*/ 1352946 h 1503273"/>
              <a:gd name="connsiteX8" fmla="*/ 0 w 2258687"/>
              <a:gd name="connsiteY8" fmla="*/ 150327 h 150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8687" h="1503273">
                <a:moveTo>
                  <a:pt x="0" y="150327"/>
                </a:moveTo>
                <a:cubicBezTo>
                  <a:pt x="0" y="67304"/>
                  <a:pt x="67304" y="0"/>
                  <a:pt x="150327" y="0"/>
                </a:cubicBezTo>
                <a:lnTo>
                  <a:pt x="2108360" y="0"/>
                </a:lnTo>
                <a:cubicBezTo>
                  <a:pt x="2191383" y="0"/>
                  <a:pt x="2258687" y="67304"/>
                  <a:pt x="2258687" y="150327"/>
                </a:cubicBezTo>
                <a:lnTo>
                  <a:pt x="2258687" y="1352946"/>
                </a:lnTo>
                <a:cubicBezTo>
                  <a:pt x="2258687" y="1435969"/>
                  <a:pt x="2191383" y="1503273"/>
                  <a:pt x="2108360" y="1503273"/>
                </a:cubicBezTo>
                <a:lnTo>
                  <a:pt x="150327" y="1503273"/>
                </a:lnTo>
                <a:cubicBezTo>
                  <a:pt x="67304" y="1503273"/>
                  <a:pt x="0" y="1435969"/>
                  <a:pt x="0" y="1352946"/>
                </a:cubicBezTo>
                <a:lnTo>
                  <a:pt x="0" y="150327"/>
                </a:lnTo>
                <a:close/>
              </a:path>
            </a:pathLst>
          </a:custGeom>
          <a:noFill/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/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322" tIns="31376" rIns="35322" bIns="31376" numCol="1" spcCol="564" anchor="ctr" anchorCtr="0">
            <a:noAutofit/>
          </a:bodyPr>
          <a:lstStyle/>
          <a:p>
            <a:pPr algn="ctr" defTabSz="2761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735" y="915566"/>
            <a:ext cx="8108227" cy="256422"/>
          </a:xfrm>
          <a:prstGeom prst="rect">
            <a:avLst/>
          </a:prstGeom>
          <a:noFill/>
        </p:spPr>
        <p:txBody>
          <a:bodyPr wrap="square" lIns="40581" tIns="20291" rIns="40581" bIns="20291" rtlCol="0">
            <a:spAutoFit/>
          </a:bodyPr>
          <a:lstStyle/>
          <a:p>
            <a:pPr>
              <a:spcBef>
                <a:spcPts val="533"/>
              </a:spcBef>
            </a:pPr>
            <a:r>
              <a:rPr lang="ru-RU" sz="1400" b="1" dirty="0">
                <a:solidFill>
                  <a:srgbClr val="AD957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Участники проекта: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Министерство юстиции РТ, </a:t>
            </a:r>
            <a:r>
              <a:rPr lang="ru-RU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Госюрбюро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 РТ, АО «Социальная карта»</a:t>
            </a:r>
          </a:p>
        </p:txBody>
      </p:sp>
      <p:sp>
        <p:nvSpPr>
          <p:cNvPr id="20" name="Полилиния: фигура 24">
            <a:extLst>
              <a:ext uri="{FF2B5EF4-FFF2-40B4-BE49-F238E27FC236}">
                <a16:creationId xmlns="" xmlns:a16="http://schemas.microsoft.com/office/drawing/2014/main" id="{7E22BA43-D6D0-468F-AA73-1A16FE9C9B9C}"/>
              </a:ext>
            </a:extLst>
          </p:cNvPr>
          <p:cNvSpPr/>
          <p:nvPr/>
        </p:nvSpPr>
        <p:spPr>
          <a:xfrm>
            <a:off x="-27775" y="-92546"/>
            <a:ext cx="9143999" cy="884504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975" algn="ctr" defTabSz="892022"/>
            <a:endParaRPr lang="ru-RU" sz="2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marL="180975" algn="ctr" defTabSz="892022"/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МОБИЛЬНОЕ ПРИЛОЖЕНИЕ </a:t>
            </a:r>
            <a:b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«КАРТА ЖИТЕЛЯ РЕСПУБЛИКИ ТАТАРСТАН»</a:t>
            </a:r>
            <a:endParaRPr lang="ru-RU" sz="2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22136" y="1501174"/>
            <a:ext cx="4250647" cy="649928"/>
          </a:xfrm>
          <a:prstGeom prst="rect">
            <a:avLst/>
          </a:prstGeom>
        </p:spPr>
        <p:txBody>
          <a:bodyPr wrap="square" lIns="40581" tIns="20291" rIns="40581" bIns="20291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В 2025 году проконсультирован </a:t>
            </a:r>
            <a:r>
              <a:rPr lang="ru-RU" b="1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121</a:t>
            </a:r>
            <a:r>
              <a:rPr lang="ru-RU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 гражданин </a:t>
            </a:r>
            <a:br>
              <a:rPr lang="ru-RU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</a:br>
            <a:endParaRPr lang="ru-RU" dirty="0">
              <a:latin typeface="Arial Narrow" panose="020B0606020202030204" pitchFamily="34" charset="0"/>
              <a:ea typeface="Times New Roman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553266" y="776692"/>
            <a:ext cx="846516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Изображение выглядит как текст, снимок экрана, Мобильный телефон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9E48904E-6AB3-D041-2990-DA7A62F27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0553"/>
            <a:ext cx="2736304" cy="43233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электроника, текст, снимок экрана, Мобильное устройство&#10;&#10;Содержимое, созданное искусственным интеллектом, может быть неверным.">
            <a:extLst>
              <a:ext uri="{FF2B5EF4-FFF2-40B4-BE49-F238E27FC236}">
                <a16:creationId xmlns="" xmlns:a16="http://schemas.microsoft.com/office/drawing/2014/main" id="{71E7F7B7-BEBE-BF26-7CA9-748F862E1F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16673"/>
            <a:ext cx="2746093" cy="428040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511024" y="2192560"/>
            <a:ext cx="4250647" cy="331314"/>
          </a:xfrm>
          <a:prstGeom prst="rect">
            <a:avLst/>
          </a:prstGeom>
        </p:spPr>
        <p:txBody>
          <a:bodyPr wrap="square" lIns="40581" tIns="20291" rIns="40581" bIns="20291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343 825 </a:t>
            </a:r>
            <a:r>
              <a:rPr lang="ru-RU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скачиваний </a:t>
            </a:r>
            <a:r>
              <a:rPr lang="ru-RU" dirty="0">
                <a:latin typeface="Arial Narrow" panose="020B0606020202030204" pitchFamily="34" charset="0"/>
                <a:ea typeface="Times New Roman"/>
                <a:cs typeface="Arial" pitchFamily="34" charset="0"/>
              </a:rPr>
              <a:t>мобильного приложения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44225" y="2832259"/>
            <a:ext cx="4250647" cy="649928"/>
          </a:xfrm>
          <a:prstGeom prst="rect">
            <a:avLst/>
          </a:prstGeom>
        </p:spPr>
        <p:txBody>
          <a:bodyPr wrap="square" lIns="40581" tIns="20291" rIns="40581" bIns="20291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5 294 </a:t>
            </a:r>
            <a:r>
              <a:rPr lang="ru-RU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посещений </a:t>
            </a:r>
            <a:r>
              <a:rPr lang="ru-RU" dirty="0">
                <a:latin typeface="Arial Narrow" panose="020B0606020202030204" pitchFamily="34" charset="0"/>
                <a:ea typeface="Times New Roman"/>
                <a:cs typeface="Arial" pitchFamily="34" charset="0"/>
              </a:rPr>
              <a:t>раздела «Юридическая помощь» мобильного приложения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544224" y="3795886"/>
            <a:ext cx="4250647" cy="968476"/>
          </a:xfrm>
          <a:prstGeom prst="rect">
            <a:avLst/>
          </a:prstGeom>
        </p:spPr>
        <p:txBody>
          <a:bodyPr wrap="square" lIns="40581" tIns="20291" rIns="40581" bIns="20291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3 964 </a:t>
            </a:r>
            <a:r>
              <a:rPr lang="ru-RU" dirty="0">
                <a:latin typeface="Arial Narrow" panose="020B0606020202030204" pitchFamily="34" charset="0"/>
                <a:ea typeface="Times New Roman"/>
                <a:cs typeface="Arial" pitchFamily="34" charset="0"/>
              </a:rPr>
              <a:t>уникальных пользователей раздела «Юридическая помощь» мобильного </a:t>
            </a:r>
            <a:r>
              <a:rPr lang="ru-RU" dirty="0" smtClean="0">
                <a:latin typeface="Arial Narrow" panose="020B0606020202030204" pitchFamily="34" charset="0"/>
                <a:ea typeface="Times New Roman"/>
                <a:cs typeface="Arial" pitchFamily="34" charset="0"/>
              </a:rPr>
              <a:t>приложения</a:t>
            </a:r>
            <a:endParaRPr lang="ru-RU" dirty="0">
              <a:latin typeface="Arial Narrow" panose="020B0606020202030204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48" y="0"/>
            <a:ext cx="1806637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525162" y="2151102"/>
            <a:ext cx="1872208" cy="543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68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13474</TotalTime>
  <Words>370</Words>
  <Application>Microsoft Office PowerPoint</Application>
  <PresentationFormat>Экран (16:9)</PresentationFormat>
  <Paragraphs>74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Диляра</dc:creator>
  <cp:lastModifiedBy>Мингалимов И.М</cp:lastModifiedBy>
  <cp:revision>1158</cp:revision>
  <cp:lastPrinted>2024-01-18T09:14:30Z</cp:lastPrinted>
  <dcterms:created xsi:type="dcterms:W3CDTF">2019-02-05T07:12:38Z</dcterms:created>
  <dcterms:modified xsi:type="dcterms:W3CDTF">2026-03-14T05:18:20Z</dcterms:modified>
</cp:coreProperties>
</file>